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tabea.springstein@ucr.edu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pplications of Daily Life Sampling to Aging and Emo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9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Applications of Daily Life Sampling to Aging and Emotion</a:t>
            </a:r>
          </a:p>
        </p:txBody>
      </p:sp>
      <p:sp>
        <p:nvSpPr>
          <p:cNvPr id="138" name="Dr. Tabea Springstein…"/>
          <p:cNvSpPr txBox="1"/>
          <p:nvPr>
            <p:ph type="subTitle" sz="quarter" idx="1"/>
          </p:nvPr>
        </p:nvSpPr>
        <p:spPr>
          <a:xfrm>
            <a:off x="1778000" y="7073900"/>
            <a:ext cx="20828000" cy="2251717"/>
          </a:xfrm>
          <a:prstGeom prst="rect">
            <a:avLst/>
          </a:prstGeom>
        </p:spPr>
        <p:txBody>
          <a:bodyPr/>
          <a:lstStyle/>
          <a:p>
            <a:pPr defTabSz="544830">
              <a:defRPr sz="4752"/>
            </a:pPr>
            <a:r>
              <a:t>Dr. Tabea Springstein</a:t>
            </a:r>
          </a:p>
          <a:p>
            <a:pPr defTabSz="544830">
              <a:defRPr sz="4752"/>
            </a:pPr>
            <a:r>
              <a:t>Assistant Professor</a:t>
            </a:r>
          </a:p>
          <a:p>
            <a:pPr defTabSz="544830">
              <a:defRPr sz="4752"/>
            </a:pPr>
            <a:r>
              <a:t>University of California, Riverside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Emotion regulation with social partn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9072"/>
            </a:lvl1pPr>
          </a:lstStyle>
          <a:p>
            <a:pPr/>
            <a:r>
              <a:t>Emotion regulation with social partners</a:t>
            </a:r>
          </a:p>
        </p:txBody>
      </p:sp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2959" r="0" b="0"/>
          <a:stretch>
            <a:fillRect/>
          </a:stretch>
        </p:blipFill>
        <p:spPr>
          <a:xfrm>
            <a:off x="4370985" y="4934304"/>
            <a:ext cx="10000256" cy="475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10116" y="4905452"/>
            <a:ext cx="5102899" cy="4758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250" y="9903560"/>
            <a:ext cx="4127500" cy="5461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Older adults appear similarly effective as younger adults at regulating emotions with others"/>
          <p:cNvSpPr txBox="1"/>
          <p:nvPr/>
        </p:nvSpPr>
        <p:spPr>
          <a:xfrm>
            <a:off x="662483" y="11027185"/>
            <a:ext cx="23059035" cy="153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pPr/>
            <a:r>
              <a:t>Older adults appear similarly effective as younger adults at regulating emotions with others</a:t>
            </a:r>
          </a:p>
        </p:txBody>
      </p:sp>
      <p:sp>
        <p:nvSpPr>
          <p:cNvPr id="187" name="Springstein et al., 2024; Emotion"/>
          <p:cNvSpPr txBox="1"/>
          <p:nvPr/>
        </p:nvSpPr>
        <p:spPr>
          <a:xfrm>
            <a:off x="20080653" y="12944683"/>
            <a:ext cx="380771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Springstein et al., 2024; </a:t>
            </a:r>
            <a:r>
              <a:rPr i="1"/>
              <a:t>Emotion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apturing the Frequency of Emotion Regu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4830">
              <a:defRPr sz="7392"/>
            </a:lvl1pPr>
          </a:lstStyle>
          <a:p>
            <a:pPr/>
            <a:r>
              <a:t>Capturing the Frequency of Emotion Regulation</a:t>
            </a:r>
          </a:p>
        </p:txBody>
      </p:sp>
      <p:pic>
        <p:nvPicPr>
          <p:cNvPr id="190" name="frequency.tiff" descr="frequency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2276" y="3397164"/>
            <a:ext cx="9579448" cy="8801272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pringstein &amp; English, 2025; JGPS"/>
          <p:cNvSpPr txBox="1"/>
          <p:nvPr/>
        </p:nvSpPr>
        <p:spPr>
          <a:xfrm>
            <a:off x="19969917" y="12944683"/>
            <a:ext cx="402412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Springstein &amp; English, 2025; </a:t>
            </a:r>
            <a:r>
              <a:rPr i="1"/>
              <a:t>JGPS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apturing the Frequency of Emotion Regu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4830">
              <a:defRPr sz="7392"/>
            </a:lvl1pPr>
          </a:lstStyle>
          <a:p>
            <a:pPr/>
            <a:r>
              <a:t>Capturing the Frequency of Emotion Regulation</a:t>
            </a:r>
          </a:p>
        </p:txBody>
      </p:sp>
      <p:pic>
        <p:nvPicPr>
          <p:cNvPr id="194" name="frequency.tiff" descr="frequency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2276" y="3397164"/>
            <a:ext cx="9579448" cy="880127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Older adults (regardless of cognitive status) regulate their emotions less frequently"/>
          <p:cNvSpPr txBox="1"/>
          <p:nvPr/>
        </p:nvSpPr>
        <p:spPr>
          <a:xfrm>
            <a:off x="979474" y="12230727"/>
            <a:ext cx="2242505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pPr/>
            <a:r>
              <a:t>Older adults (regardless of cognitive status) regulate their emotions less frequently</a:t>
            </a:r>
          </a:p>
        </p:txBody>
      </p:sp>
      <p:sp>
        <p:nvSpPr>
          <p:cNvPr id="196" name="Springstein &amp; English, 2025; JGPS"/>
          <p:cNvSpPr txBox="1"/>
          <p:nvPr/>
        </p:nvSpPr>
        <p:spPr>
          <a:xfrm>
            <a:off x="19969917" y="12944683"/>
            <a:ext cx="402412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Springstein &amp; English, 2025; </a:t>
            </a:r>
            <a:r>
              <a:rPr i="1"/>
              <a:t>JGPS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ow do daily contexts enable less frequent emotion regulation with ag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pPr/>
            <a:r>
              <a:t>How do daily contexts enable less frequent emotion regulation with age? </a:t>
            </a:r>
          </a:p>
        </p:txBody>
      </p:sp>
      <p:pic>
        <p:nvPicPr>
          <p:cNvPr id="1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9009" y="4111738"/>
            <a:ext cx="2605146" cy="4618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4243" y="4752836"/>
            <a:ext cx="5330749" cy="333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1031" y="9602042"/>
            <a:ext cx="4669414" cy="311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5450" y="9895641"/>
            <a:ext cx="3213100" cy="252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94910" y="9550920"/>
            <a:ext cx="5471264" cy="2735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apturing daily con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Capturing daily context</a:t>
            </a:r>
          </a:p>
        </p:txBody>
      </p:sp>
      <p:pic>
        <p:nvPicPr>
          <p:cNvPr id="20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1153" r="0" b="0"/>
          <a:stretch>
            <a:fillRect/>
          </a:stretch>
        </p:blipFill>
        <p:spPr>
          <a:xfrm>
            <a:off x="6855181" y="3475042"/>
            <a:ext cx="11394629" cy="1024243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Oval"/>
          <p:cNvSpPr/>
          <p:nvPr/>
        </p:nvSpPr>
        <p:spPr>
          <a:xfrm>
            <a:off x="10302182" y="3871942"/>
            <a:ext cx="3779635" cy="1425464"/>
          </a:xfrm>
          <a:prstGeom prst="ellipse">
            <a:avLst/>
          </a:prstGeom>
          <a:ln w="101600">
            <a:solidFill>
              <a:schemeClr val="accent6">
                <a:satOff val="18029"/>
                <a:lumOff val="1206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94219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8" name="Springstein et al., 2023; Psychology and Aging"/>
          <p:cNvSpPr txBox="1"/>
          <p:nvPr/>
        </p:nvSpPr>
        <p:spPr>
          <a:xfrm>
            <a:off x="18862560" y="12944683"/>
            <a:ext cx="539292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Springstein et al., 2023; </a:t>
            </a:r>
            <a:r>
              <a:rPr i="1"/>
              <a:t>Psychology and Aging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apturing daily con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Capturing daily context</a:t>
            </a:r>
          </a:p>
        </p:txBody>
      </p:sp>
      <p:pic>
        <p:nvPicPr>
          <p:cNvPr id="21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7016" y="7643149"/>
            <a:ext cx="6931865" cy="6931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69364" y="3250886"/>
            <a:ext cx="5679207" cy="3782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7128" y="3435054"/>
            <a:ext cx="6299950" cy="4283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83988" y="5255509"/>
            <a:ext cx="5679207" cy="3204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49057" y="6887684"/>
            <a:ext cx="5313570" cy="3985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4264" y="9906163"/>
            <a:ext cx="5330750" cy="3336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alking to older adults about daily life research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20065">
              <a:defRPr sz="7056"/>
            </a:pPr>
            <a:r>
              <a:t>Talking to older adults about daily life research</a:t>
            </a:r>
          </a:p>
          <a:p>
            <a:pPr defTabSz="520065">
              <a:defRPr sz="7056"/>
            </a:pPr>
            <a:r>
              <a:t>Preliminary Qualitative Data</a:t>
            </a:r>
          </a:p>
        </p:txBody>
      </p:sp>
      <p:pic>
        <p:nvPicPr>
          <p:cNvPr id="21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5830" y="6021822"/>
            <a:ext cx="6629701" cy="443784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Amundsen et al., in prep"/>
          <p:cNvSpPr txBox="1"/>
          <p:nvPr/>
        </p:nvSpPr>
        <p:spPr>
          <a:xfrm>
            <a:off x="21276598" y="12922536"/>
            <a:ext cx="288137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Amundsen et al., in prep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alking to older adults about daily life research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20065">
              <a:defRPr sz="7056"/>
            </a:pPr>
            <a:r>
              <a:t>Talking to older adults about daily life research</a:t>
            </a:r>
          </a:p>
          <a:p>
            <a:pPr defTabSz="520065">
              <a:defRPr sz="7056"/>
            </a:pPr>
            <a:r>
              <a:t>Preliminary Qualitative Data</a:t>
            </a:r>
          </a:p>
        </p:txBody>
      </p:sp>
      <p:pic>
        <p:nvPicPr>
          <p:cNvPr id="22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5830" y="6021822"/>
            <a:ext cx="6629701" cy="443784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Amundsen et al., in prep"/>
          <p:cNvSpPr txBox="1"/>
          <p:nvPr/>
        </p:nvSpPr>
        <p:spPr>
          <a:xfrm>
            <a:off x="21276598" y="12922536"/>
            <a:ext cx="288137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Amundsen et al., in prep</a:t>
            </a:r>
          </a:p>
        </p:txBody>
      </p:sp>
      <p:sp>
        <p:nvSpPr>
          <p:cNvPr id="225" name="Skeptical of apps"/>
          <p:cNvSpPr txBox="1"/>
          <p:nvPr/>
        </p:nvSpPr>
        <p:spPr>
          <a:xfrm>
            <a:off x="812642" y="5143642"/>
            <a:ext cx="485637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Skeptical of apps</a:t>
            </a:r>
          </a:p>
        </p:txBody>
      </p:sp>
      <p:sp>
        <p:nvSpPr>
          <p:cNvPr id="226" name="Potential issues"/>
          <p:cNvSpPr txBox="1"/>
          <p:nvPr/>
        </p:nvSpPr>
        <p:spPr>
          <a:xfrm>
            <a:off x="3026099" y="3482362"/>
            <a:ext cx="471861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Potential issues</a:t>
            </a:r>
          </a:p>
        </p:txBody>
      </p:sp>
      <p:sp>
        <p:nvSpPr>
          <p:cNvPr id="227" name="Privacy concerns (tracking)"/>
          <p:cNvSpPr txBox="1"/>
          <p:nvPr/>
        </p:nvSpPr>
        <p:spPr>
          <a:xfrm>
            <a:off x="768347" y="6738705"/>
            <a:ext cx="748558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Privacy concerns (tracking)</a:t>
            </a:r>
          </a:p>
        </p:txBody>
      </p:sp>
      <p:sp>
        <p:nvSpPr>
          <p:cNvPr id="228" name="Time commitment"/>
          <p:cNvSpPr txBox="1"/>
          <p:nvPr/>
        </p:nvSpPr>
        <p:spPr>
          <a:xfrm>
            <a:off x="812420" y="8360834"/>
            <a:ext cx="503925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Time commitment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alking to older adults about daily life research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20065">
              <a:defRPr sz="7056"/>
            </a:pPr>
            <a:r>
              <a:t>Talking to older adults about daily life research</a:t>
            </a:r>
          </a:p>
          <a:p>
            <a:pPr defTabSz="520065">
              <a:defRPr sz="7056"/>
            </a:pPr>
            <a:r>
              <a:t>Preliminary Qualitative Data</a:t>
            </a:r>
          </a:p>
        </p:txBody>
      </p:sp>
      <p:pic>
        <p:nvPicPr>
          <p:cNvPr id="2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5830" y="6021822"/>
            <a:ext cx="6629701" cy="443784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Amundsen et al., in prep"/>
          <p:cNvSpPr txBox="1"/>
          <p:nvPr/>
        </p:nvSpPr>
        <p:spPr>
          <a:xfrm>
            <a:off x="21276598" y="12922536"/>
            <a:ext cx="288137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Amundsen et al., in prep</a:t>
            </a:r>
          </a:p>
        </p:txBody>
      </p:sp>
      <p:sp>
        <p:nvSpPr>
          <p:cNvPr id="233" name="Skeptical of apps"/>
          <p:cNvSpPr txBox="1"/>
          <p:nvPr/>
        </p:nvSpPr>
        <p:spPr>
          <a:xfrm>
            <a:off x="812642" y="5143642"/>
            <a:ext cx="485637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Skeptical of apps</a:t>
            </a:r>
          </a:p>
        </p:txBody>
      </p:sp>
      <p:sp>
        <p:nvSpPr>
          <p:cNvPr id="234" name="Potential issues"/>
          <p:cNvSpPr txBox="1"/>
          <p:nvPr/>
        </p:nvSpPr>
        <p:spPr>
          <a:xfrm>
            <a:off x="3026099" y="3482362"/>
            <a:ext cx="471861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Potential issues</a:t>
            </a:r>
          </a:p>
        </p:txBody>
      </p:sp>
      <p:sp>
        <p:nvSpPr>
          <p:cNvPr id="235" name="Privacy concerns (tracking)"/>
          <p:cNvSpPr txBox="1"/>
          <p:nvPr/>
        </p:nvSpPr>
        <p:spPr>
          <a:xfrm>
            <a:off x="768347" y="6738705"/>
            <a:ext cx="748558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Privacy concerns (tracking)</a:t>
            </a:r>
          </a:p>
        </p:txBody>
      </p:sp>
      <p:sp>
        <p:nvSpPr>
          <p:cNvPr id="236" name="Time commitment"/>
          <p:cNvSpPr txBox="1"/>
          <p:nvPr/>
        </p:nvSpPr>
        <p:spPr>
          <a:xfrm>
            <a:off x="812420" y="8360834"/>
            <a:ext cx="503925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Time commitment</a:t>
            </a:r>
          </a:p>
        </p:txBody>
      </p:sp>
      <p:sp>
        <p:nvSpPr>
          <p:cNvPr id="237" name="Potential incentives"/>
          <p:cNvSpPr txBox="1"/>
          <p:nvPr/>
        </p:nvSpPr>
        <p:spPr>
          <a:xfrm>
            <a:off x="18552500" y="3482362"/>
            <a:ext cx="581406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Potential incentives</a:t>
            </a:r>
          </a:p>
        </p:txBody>
      </p:sp>
      <p:sp>
        <p:nvSpPr>
          <p:cNvPr id="238" name="Giving back to society"/>
          <p:cNvSpPr txBox="1"/>
          <p:nvPr/>
        </p:nvSpPr>
        <p:spPr>
          <a:xfrm>
            <a:off x="17947929" y="5143642"/>
            <a:ext cx="63352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Giving back to society </a:t>
            </a:r>
          </a:p>
        </p:txBody>
      </p:sp>
      <p:sp>
        <p:nvSpPr>
          <p:cNvPr id="239" name="Showing the daily life of “my people”"/>
          <p:cNvSpPr txBox="1"/>
          <p:nvPr/>
        </p:nvSpPr>
        <p:spPr>
          <a:xfrm>
            <a:off x="14255956" y="6738705"/>
            <a:ext cx="1013978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Showing the daily life of “my people”</a:t>
            </a:r>
          </a:p>
        </p:txBody>
      </p:sp>
      <p:sp>
        <p:nvSpPr>
          <p:cNvPr id="240" name="Understanding how data is used"/>
          <p:cNvSpPr txBox="1"/>
          <p:nvPr/>
        </p:nvSpPr>
        <p:spPr>
          <a:xfrm>
            <a:off x="15307429" y="8360834"/>
            <a:ext cx="894374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Understanding how data is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 </a:t>
            </a:r>
          </a:p>
        </p:txBody>
      </p:sp>
      <p:sp>
        <p:nvSpPr>
          <p:cNvPr id="243" name="Get in touch: tabea.springstein@ucr.edu"/>
          <p:cNvSpPr txBox="1"/>
          <p:nvPr/>
        </p:nvSpPr>
        <p:spPr>
          <a:xfrm>
            <a:off x="6611873" y="6453784"/>
            <a:ext cx="1116025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Get in touch: </a:t>
            </a:r>
            <a:r>
              <a:rPr u="sng">
                <a:hlinkClick r:id="rId2" invalidUrl="" action="" tgtFrame="" tooltip="" history="1" highlightClick="0" endSnd="0"/>
              </a:rPr>
              <a:t>tabea.springstein@ucr.edu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pic>
        <p:nvPicPr>
          <p:cNvPr id="1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2803" y="5294848"/>
            <a:ext cx="5706743" cy="3126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G_3962.jpg" descr="IMG_3962.jpg"/>
          <p:cNvPicPr>
            <a:picLocks noChangeAspect="1"/>
          </p:cNvPicPr>
          <p:nvPr/>
        </p:nvPicPr>
        <p:blipFill>
          <a:blip r:embed="rId3">
            <a:extLst/>
          </a:blip>
          <a:srcRect l="0" t="27830" r="0" b="17990"/>
          <a:stretch>
            <a:fillRect/>
          </a:stretch>
        </p:blipFill>
        <p:spPr>
          <a:xfrm>
            <a:off x="16823129" y="4893328"/>
            <a:ext cx="6175126" cy="4460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163" y="5401982"/>
            <a:ext cx="6742143" cy="3443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Emotions and A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Emotions and Aging</a:t>
            </a:r>
          </a:p>
        </p:txBody>
      </p:sp>
      <p:pic>
        <p:nvPicPr>
          <p:cNvPr id="14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634" y="2445574"/>
            <a:ext cx="10533360" cy="8251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8004" y="2445574"/>
            <a:ext cx="9233742" cy="825143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More positive Emotions"/>
          <p:cNvSpPr txBox="1"/>
          <p:nvPr/>
        </p:nvSpPr>
        <p:spPr>
          <a:xfrm>
            <a:off x="3721689" y="10627199"/>
            <a:ext cx="652790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49032"/>
                </a:solidFill>
              </a:defRPr>
            </a:lvl1pPr>
          </a:lstStyle>
          <a:p>
            <a:pPr/>
            <a:r>
              <a:t>More positive Emotions</a:t>
            </a:r>
          </a:p>
        </p:txBody>
      </p:sp>
      <p:sp>
        <p:nvSpPr>
          <p:cNvPr id="149" name="More stable Emotions"/>
          <p:cNvSpPr txBox="1"/>
          <p:nvPr/>
        </p:nvSpPr>
        <p:spPr>
          <a:xfrm>
            <a:off x="14751150" y="10627199"/>
            <a:ext cx="606521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77C9E8"/>
                </a:solidFill>
              </a:defRPr>
            </a:lvl1pPr>
          </a:lstStyle>
          <a:p>
            <a:pPr/>
            <a:r>
              <a:t>More stable Emotions</a:t>
            </a:r>
          </a:p>
        </p:txBody>
      </p:sp>
      <p:pic>
        <p:nvPicPr>
          <p:cNvPr id="15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16206" y="10425007"/>
            <a:ext cx="3368331" cy="346549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rstensen et al., 2011"/>
          <p:cNvSpPr txBox="1"/>
          <p:nvPr/>
        </p:nvSpPr>
        <p:spPr>
          <a:xfrm>
            <a:off x="21634552" y="13129494"/>
            <a:ext cx="273507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Carstensen et al., 2011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lder adults show more positive emotions and less negative emotions than younger adul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Older adults show more positive emotions and less negative emotions than younger adults</a:t>
            </a:r>
          </a:p>
        </p:txBody>
      </p:sp>
      <p:pic>
        <p:nvPicPr>
          <p:cNvPr id="15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4688" y="4986703"/>
            <a:ext cx="15013120" cy="777015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Growney et al., 2025; Affective Science"/>
          <p:cNvSpPr txBox="1"/>
          <p:nvPr/>
        </p:nvSpPr>
        <p:spPr>
          <a:xfrm>
            <a:off x="19733924" y="13129494"/>
            <a:ext cx="456057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Growney et al., 2025; </a:t>
            </a:r>
            <a:r>
              <a:rPr i="1"/>
              <a:t>Affective Science</a:t>
            </a:r>
          </a:p>
        </p:txBody>
      </p:sp>
      <p:sp>
        <p:nvSpPr>
          <p:cNvPr id="156" name="Emotions and A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Emotions and Aging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Even older adults with Mild Cognitive Impairment (MCI) show more positive and less negative emotions than young adul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Even older adults with Mild Cognitive Impairment (MCI) show more positive and less negative emotions than young adults</a:t>
            </a:r>
          </a:p>
        </p:txBody>
      </p:sp>
      <p:sp>
        <p:nvSpPr>
          <p:cNvPr id="159" name="Growney et al., 2025; JGPS"/>
          <p:cNvSpPr txBox="1"/>
          <p:nvPr/>
        </p:nvSpPr>
        <p:spPr>
          <a:xfrm>
            <a:off x="20907722" y="13129494"/>
            <a:ext cx="325221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Growney et al., 2025; </a:t>
            </a:r>
            <a:r>
              <a:rPr i="1"/>
              <a:t>JGPS</a:t>
            </a:r>
          </a:p>
        </p:txBody>
      </p:sp>
      <p:pic>
        <p:nvPicPr>
          <p:cNvPr id="16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5765" y="5143500"/>
            <a:ext cx="9264112" cy="7165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6365" y="4869127"/>
            <a:ext cx="9264112" cy="7714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12715"/>
          <a:stretch>
            <a:fillRect/>
          </a:stretch>
        </p:blipFill>
        <p:spPr>
          <a:xfrm>
            <a:off x="8966688" y="11922857"/>
            <a:ext cx="8371721" cy="154525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Emotions and A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Emotions and Aging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y do emotions become more stable and positive with ag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pPr/>
            <a:r>
              <a:t>Why do emotions become more stable and positive with age?</a:t>
            </a:r>
          </a:p>
        </p:txBody>
      </p:sp>
      <p:sp>
        <p:nvSpPr>
          <p:cNvPr id="166" name="Do people just become “better” at emotion regulation with age?"/>
          <p:cNvSpPr txBox="1"/>
          <p:nvPr/>
        </p:nvSpPr>
        <p:spPr>
          <a:xfrm>
            <a:off x="3818327" y="5683503"/>
            <a:ext cx="1765005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 people just become “better” at emotion regulation with age?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hy do emotions become more stable and positive with ag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pPr/>
            <a:r>
              <a:t>Why do emotions become more stable and positive with age?</a:t>
            </a:r>
          </a:p>
        </p:txBody>
      </p:sp>
      <p:sp>
        <p:nvSpPr>
          <p:cNvPr id="169" name="Do people just become “better” at emotion regulation with age?"/>
          <p:cNvSpPr txBox="1"/>
          <p:nvPr/>
        </p:nvSpPr>
        <p:spPr>
          <a:xfrm>
            <a:off x="3818327" y="5683503"/>
            <a:ext cx="1765005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 people just become “better” at emotion regulation with age? </a:t>
            </a:r>
          </a:p>
        </p:txBody>
      </p:sp>
      <p:sp>
        <p:nvSpPr>
          <p:cNvPr id="170" name="It does not seem that simple (e.g., Isaacowitz, 2022)"/>
          <p:cNvSpPr txBox="1"/>
          <p:nvPr/>
        </p:nvSpPr>
        <p:spPr>
          <a:xfrm>
            <a:off x="5061051" y="7393584"/>
            <a:ext cx="1426189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It does not seem that simple (e.g., Isaacowitz, 2022)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y do emotions become more stable and positive with ag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pPr/>
            <a:r>
              <a:t>Why do emotions become more stable and positive with age?</a:t>
            </a:r>
          </a:p>
        </p:txBody>
      </p:sp>
      <p:pic>
        <p:nvPicPr>
          <p:cNvPr id="1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1153" r="0" b="0"/>
          <a:stretch>
            <a:fillRect/>
          </a:stretch>
        </p:blipFill>
        <p:spPr>
          <a:xfrm>
            <a:off x="6855181" y="3475042"/>
            <a:ext cx="11394629" cy="1024243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pringstein et al., 2023; Psychology and Aging"/>
          <p:cNvSpPr txBox="1"/>
          <p:nvPr/>
        </p:nvSpPr>
        <p:spPr>
          <a:xfrm>
            <a:off x="18862560" y="12944683"/>
            <a:ext cx="539292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Springstein et al., 2023; </a:t>
            </a:r>
            <a:r>
              <a:rPr i="1"/>
              <a:t>Psychology and Aging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Emotion regulation with social partn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9072"/>
            </a:lvl1pPr>
          </a:lstStyle>
          <a:p>
            <a:pPr/>
            <a:r>
              <a:t>Emotion regulation with social partners</a:t>
            </a:r>
          </a:p>
        </p:txBody>
      </p:sp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2959" r="0" b="0"/>
          <a:stretch>
            <a:fillRect/>
          </a:stretch>
        </p:blipFill>
        <p:spPr>
          <a:xfrm>
            <a:off x="4370985" y="4934304"/>
            <a:ext cx="10000256" cy="475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10116" y="4905452"/>
            <a:ext cx="5102899" cy="4758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250" y="9903560"/>
            <a:ext cx="4127500" cy="5461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pringstein et al., 2024; Emotion"/>
          <p:cNvSpPr txBox="1"/>
          <p:nvPr/>
        </p:nvSpPr>
        <p:spPr>
          <a:xfrm>
            <a:off x="20080653" y="12944683"/>
            <a:ext cx="380771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Springstein et al., 2024; </a:t>
            </a:r>
            <a:r>
              <a:rPr i="1"/>
              <a:t>Emotion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